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1" r:id="rId24"/>
    <p:sldId id="283" r:id="rId25"/>
    <p:sldId id="284" r:id="rId26"/>
    <p:sldId id="282" r:id="rId27"/>
    <p:sldId id="285" r:id="rId28"/>
    <p:sldId id="286" r:id="rId29"/>
    <p:sldId id="280" r:id="rId30"/>
  </p:sldIdLst>
  <p:sldSz cx="9144000" cy="5143500" type="screen16x9"/>
  <p:notesSz cx="6858000" cy="9144000"/>
  <p:embeddedFontLst>
    <p:embeddedFont>
      <p:font typeface="Zen Kaku Gothic New" panose="02020500000000000000" charset="-120"/>
      <p:regular r:id="rId32"/>
      <p:bold r:id="rId33"/>
    </p:embeddedFont>
    <p:embeddedFont>
      <p:font typeface="Barlow" panose="00000500000000000000" pitchFamily="2"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Passion One" panose="02020500000000000000" charset="0"/>
      <p:regular r:id="rId42"/>
      <p:bold r:id="rId43"/>
    </p:embeddedFont>
    <p:embeddedFont>
      <p:font typeface="Poppins" panose="00000500000000000000" pitchFamily="2" charset="0"/>
      <p:regular r:id="rId44"/>
      <p:bold r:id="rId45"/>
      <p:italic r:id="rId46"/>
      <p:boldItalic r:id="rId47"/>
    </p:embeddedFont>
    <p:embeddedFont>
      <p:font typeface="Poppins Black" panose="00000A00000000000000" pitchFamily="2" charset="0"/>
      <p:bold r:id="rId48"/>
      <p:boldItalic r:id="rId49"/>
    </p:embeddedFont>
    <p:embeddedFont>
      <p:font typeface="Poppins ExtraBold" panose="00000900000000000000" pitchFamily="2" charset="0"/>
      <p:bold r:id="rId50"/>
      <p:boldItalic r:id="rId51"/>
    </p:embeddedFont>
    <p:embeddedFont>
      <p:font typeface="Vazirmatn Black" panose="02020500000000000000" charset="-78"/>
      <p:bold r:id="rId52"/>
    </p:embeddedFont>
    <p:embeddedFont>
      <p:font typeface="微軟正黑體" panose="020B0604030504040204" pitchFamily="34" charset="-12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B9F"/>
    <a:srgbClr val="9A0000"/>
    <a:srgbClr val="EAD2C3"/>
    <a:srgbClr val="E8F1BD"/>
    <a:srgbClr val="FFF7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AEB8-AF0A-4E65-924F-E26923E564EB}">
  <a:tblStyle styleId="{D35BAEB8-AF0A-4E65-924F-E26923E56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39" d="100"/>
          <a:sy n="139" d="100"/>
        </p:scale>
        <p:origin x="82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2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0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8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8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7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734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8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2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07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9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69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5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76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81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80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5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98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9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7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73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31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1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zh-tw/sql/relational-databases/system-stored-procedures/sp-executesql-transact-sql?view=sql-server-ver15"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anitaHey/HCI-Summer-Training2022/blob/main/Database/DB2/cursor_ma.sq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anitaHey/HCI-Summer-Training2022/blob/main/Database/DB2/cross_ma.sq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zh.wikipedia.org/wiki/Transact-SQ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19725" y="2206303"/>
            <a:ext cx="4300032" cy="12495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cs typeface="Poppins ExtraBold"/>
                <a:sym typeface="Poppins ExtraBold"/>
              </a:rPr>
              <a:t>Database2</a:t>
            </a:r>
            <a:endParaRPr sz="4400" b="1" dirty="0">
              <a:latin typeface="微軟正黑體" panose="020B0604030504040204" pitchFamily="34" charset="-120"/>
              <a:ea typeface="微軟正黑體" panose="020B0604030504040204" pitchFamily="34" charset="-120"/>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微軟正黑體" panose="020B0604030504040204" pitchFamily="34" charset="-120"/>
                <a:ea typeface="微軟正黑體" panose="020B0604030504040204" pitchFamily="34" charset="-120"/>
              </a:rPr>
              <a:t>2022/08/</a:t>
            </a:r>
            <a:r>
              <a:rPr lang="en-US" altLang="zh-TW" dirty="0">
                <a:latin typeface="微軟正黑體" panose="020B0604030504040204" pitchFamily="34" charset="-120"/>
                <a:ea typeface="微軟正黑體" panose="020B0604030504040204" pitchFamily="34" charset="-120"/>
              </a:rPr>
              <a:t>25</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8F554520-652D-8B78-A44C-0266D989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80" y="2048806"/>
            <a:ext cx="2941220"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E8F0F-1962-E79B-F966-4C09014858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113"/>
          <a:stretch/>
        </p:blipFill>
        <p:spPr bwMode="auto">
          <a:xfrm>
            <a:off x="5388787" y="2048806"/>
            <a:ext cx="2124433"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21966D-BC62-BA35-0853-16D668AAC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14"/>
          <a:stretch/>
        </p:blipFill>
        <p:spPr bwMode="auto">
          <a:xfrm>
            <a:off x="1566934" y="4379909"/>
            <a:ext cx="3005066" cy="1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44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2"/>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以參數方式傳回。</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（如果用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的話只會回傳一筆資料）</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8030EC9A-5BE5-F701-4E7E-764B49D3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9" y="2571750"/>
            <a:ext cx="3015521" cy="1961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C490C-F2C4-CBD5-FDF7-B810A776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23" y="2571748"/>
            <a:ext cx="3474697" cy="572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D388FD-8F02-604F-6DDC-F29F9FF5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203" y="3435535"/>
            <a:ext cx="1111224" cy="50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0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3"/>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個整數型別（</a:t>
            </a:r>
            <a:r>
              <a:rPr lang="en-US" altLang="zh-TW" dirty="0">
                <a:solidFill>
                  <a:schemeClr val="tx1"/>
                </a:solidFill>
                <a:latin typeface="微軟正黑體" panose="020B0604030504040204" pitchFamily="34" charset="-120"/>
                <a:ea typeface="微軟正黑體" panose="020B0604030504040204" pitchFamily="34" charset="-120"/>
              </a:rPr>
              <a:t>int</a:t>
            </a:r>
            <a:r>
              <a:rPr lang="zh-TW" altLang="en-US" dirty="0">
                <a:solidFill>
                  <a:schemeClr val="tx1"/>
                </a:solidFill>
                <a:latin typeface="微軟正黑體" panose="020B0604030504040204" pitchFamily="34" charset="-120"/>
                <a:ea typeface="微軟正黑體" panose="020B0604030504040204" pitchFamily="34" charset="-120"/>
              </a:rPr>
              <a:t>）的資料。</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通常使用在計算列數或是顯示程式狀態碼</a:t>
            </a:r>
          </a:p>
          <a:p>
            <a:pPr marL="469900" indent="-342900">
              <a:lnSpc>
                <a:spcPct val="200000"/>
              </a:lnSpc>
              <a:buFont typeface="+mj-lt"/>
              <a:buAutoNum type="arabicPeriod" startAt="2"/>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E6899EF8-8963-E487-50A6-9150D2903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27" y="2571750"/>
            <a:ext cx="4125405" cy="2028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7F01FD9-A0F7-88C4-B598-3DDC3EC9B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49" y="2770647"/>
            <a:ext cx="2774501" cy="163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1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a:t>
            </a:r>
            <a:endParaRPr lang="zh-TW" altLang="en-US" sz="24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4647627" y="1339515"/>
            <a:ext cx="3624993" cy="3229615"/>
          </a:xfrm>
        </p:spPr>
        <p:txBody>
          <a:bodyPr/>
          <a:lstStyle/>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在資料庫的</a:t>
            </a:r>
            <a:r>
              <a:rPr lang="zh-TW" altLang="en-US" b="1" dirty="0">
                <a:solidFill>
                  <a:schemeClr val="tx1"/>
                </a:solidFill>
                <a:latin typeface="微軟正黑體" panose="020B0604030504040204" pitchFamily="34" charset="-120"/>
                <a:ea typeface="微軟正黑體" panose="020B0604030504040204" pitchFamily="34" charset="-120"/>
              </a:rPr>
              <a:t>可程式性</a:t>
            </a:r>
            <a:r>
              <a:rPr lang="zh-TW" altLang="en-US" dirty="0">
                <a:solidFill>
                  <a:schemeClr val="tx1"/>
                </a:solidFill>
                <a:latin typeface="微軟正黑體" panose="020B0604030504040204" pitchFamily="34" charset="-120"/>
                <a:ea typeface="微軟正黑體" panose="020B0604030504040204" pitchFamily="34" charset="-120"/>
              </a:rPr>
              <a:t>中，可以找到</a:t>
            </a:r>
            <a:r>
              <a:rPr lang="zh-TW" altLang="en-US" b="1" dirty="0">
                <a:solidFill>
                  <a:schemeClr val="tx1"/>
                </a:solidFill>
                <a:latin typeface="微軟正黑體" panose="020B0604030504040204" pitchFamily="34" charset="-120"/>
                <a:ea typeface="微軟正黑體" panose="020B0604030504040204" pitchFamily="34" charset="-120"/>
              </a:rPr>
              <a:t>預存程序</a:t>
            </a:r>
            <a:r>
              <a:rPr lang="zh-TW" altLang="en-US" dirty="0">
                <a:solidFill>
                  <a:schemeClr val="tx1"/>
                </a:solidFill>
                <a:latin typeface="微軟正黑體" panose="020B0604030504040204" pitchFamily="34" charset="-120"/>
                <a:ea typeface="微軟正黑體" panose="020B0604030504040204" pitchFamily="34" charset="-120"/>
              </a:rPr>
              <a:t>的資料夾</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會顯示目前所有有建立的程序</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按右鍵即可建立新的程序，或是直接在查詢中 </a:t>
            </a:r>
            <a:r>
              <a:rPr lang="en-US" altLang="zh-TW" dirty="0">
                <a:solidFill>
                  <a:schemeClr val="tx1"/>
                </a:solidFill>
                <a:latin typeface="微軟正黑體" panose="020B0604030504040204" pitchFamily="34" charset="-120"/>
                <a:ea typeface="微軟正黑體" panose="020B0604030504040204" pitchFamily="34" charset="-120"/>
              </a:rPr>
              <a:t>CREATE </a:t>
            </a:r>
            <a:r>
              <a:rPr lang="zh-TW" altLang="en-US" dirty="0">
                <a:solidFill>
                  <a:schemeClr val="tx1"/>
                </a:solidFill>
                <a:latin typeface="微軟正黑體" panose="020B0604030504040204" pitchFamily="34" charset="-120"/>
                <a:ea typeface="微軟正黑體" panose="020B0604030504040204" pitchFamily="34" charset="-120"/>
              </a:rPr>
              <a:t>也可</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6146" name="Picture 2">
            <a:extLst>
              <a:ext uri="{FF2B5EF4-FFF2-40B4-BE49-F238E27FC236}">
                <a16:creationId xmlns:a16="http://schemas.microsoft.com/office/drawing/2014/main" id="{EC0B9CAE-EB9D-BA8A-E2CA-9505982B2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92" y="1339516"/>
            <a:ext cx="2902667" cy="32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1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User Defined Function</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a:t>
            </a:r>
            <a:r>
              <a:rPr lang="en-US" altLang="zh-TW" dirty="0"/>
              <a:t>2</a:t>
            </a:r>
            <a:endParaRPr dirty="0"/>
          </a:p>
        </p:txBody>
      </p:sp>
    </p:spTree>
    <p:extLst>
      <p:ext uri="{BB962C8B-B14F-4D97-AF65-F5344CB8AC3E}">
        <p14:creationId xmlns:p14="http://schemas.microsoft.com/office/powerpoint/2010/main" val="2441331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User Defined Function?</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65036" y="1339515"/>
            <a:ext cx="6393924" cy="3229615"/>
          </a:xfrm>
        </p:spPr>
        <p:txBody>
          <a:bodyPr/>
          <a:lstStyle/>
          <a:p>
            <a:pPr>
              <a:lnSpc>
                <a:spcPct val="200000"/>
              </a:lnSpc>
              <a:buFont typeface="Wingdings" panose="05000000000000000000" pitchFamily="2" charset="2"/>
              <a:buChar char="l"/>
            </a:pPr>
            <a:r>
              <a:rPr lang="en-US" altLang="zh-TW" dirty="0">
                <a:solidFill>
                  <a:schemeClr val="tx1"/>
                </a:solidFill>
                <a:latin typeface="微軟正黑體" panose="020B0604030504040204" pitchFamily="34" charset="-120"/>
                <a:ea typeface="微軟正黑體" panose="020B0604030504040204" pitchFamily="34" charset="-120"/>
              </a:rPr>
              <a:t>User defined function</a:t>
            </a:r>
            <a:r>
              <a:rPr lang="zh-TW" altLang="en-US" dirty="0">
                <a:solidFill>
                  <a:schemeClr val="tx1"/>
                </a:solidFill>
                <a:latin typeface="微軟正黑體" panose="020B0604030504040204" pitchFamily="34" charset="-120"/>
                <a:ea typeface="微軟正黑體" panose="020B0604030504040204" pitchFamily="34" charset="-120"/>
              </a:rPr>
              <a:t>（使用者定義的函式）也與一般的 </a:t>
            </a:r>
            <a:r>
              <a:rPr lang="en-US" altLang="zh-TW" dirty="0">
                <a:solidFill>
                  <a:schemeClr val="tx1"/>
                </a:solidFill>
                <a:latin typeface="微軟正黑體" panose="020B0604030504040204" pitchFamily="34" charset="-120"/>
                <a:ea typeface="微軟正黑體" panose="020B0604030504040204" pitchFamily="34" charset="-120"/>
              </a:rPr>
              <a:t>function </a:t>
            </a:r>
            <a:r>
              <a:rPr lang="zh-TW" altLang="en-US" dirty="0">
                <a:solidFill>
                  <a:schemeClr val="tx1"/>
                </a:solidFill>
                <a:latin typeface="微軟正黑體" panose="020B0604030504040204" pitchFamily="34" charset="-120"/>
                <a:ea typeface="微軟正黑體" panose="020B0604030504040204" pitchFamily="34" charset="-120"/>
              </a:rPr>
              <a:t>類似，是可接受參數、執行動作 </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如複雜計算</a:t>
            </a:r>
            <a:r>
              <a:rPr lang="en-US" altLang="zh-TW"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以及傳回該動作所得值的常式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優點包含：可進行模組化的程式撰寫、可加快執行速度、可降低網路傳輸量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205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組成</a:t>
            </a:r>
          </a:p>
        </p:txBody>
      </p:sp>
      <p:pic>
        <p:nvPicPr>
          <p:cNvPr id="7170" name="Picture 2">
            <a:extLst>
              <a:ext uri="{FF2B5EF4-FFF2-40B4-BE49-F238E27FC236}">
                <a16:creationId xmlns:a16="http://schemas.microsoft.com/office/drawing/2014/main" id="{98486613-A4EF-C960-7F0E-2377814D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52" y="1677224"/>
            <a:ext cx="45624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F6691-C2CA-D00A-D37A-B4A0F0826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23" y="3159352"/>
            <a:ext cx="3400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F84886-C834-B117-2D1C-09EB8DCCF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265" y="2763161"/>
            <a:ext cx="362049" cy="362049"/>
          </a:xfrm>
          <a:prstGeom prst="rect">
            <a:avLst/>
          </a:prstGeom>
          <a:noFill/>
          <a:extLst>
            <a:ext uri="{909E8E84-426E-40DD-AFC4-6F175D3DCCD1}">
              <a14:hiddenFill xmlns:a14="http://schemas.microsoft.com/office/drawing/2010/main">
                <a:solidFill>
                  <a:srgbClr val="FFFFFF"/>
                </a:solidFill>
              </a14:hiddenFill>
            </a:ext>
          </a:extLst>
        </p:spPr>
      </p:pic>
      <p:sp>
        <p:nvSpPr>
          <p:cNvPr id="6" name="副標題 2">
            <a:extLst>
              <a:ext uri="{FF2B5EF4-FFF2-40B4-BE49-F238E27FC236}">
                <a16:creationId xmlns:a16="http://schemas.microsoft.com/office/drawing/2014/main" id="{6FE62771-2AEA-CD1D-B6C3-599FCE07D685}"/>
              </a:ext>
            </a:extLst>
          </p:cNvPr>
          <p:cNvSpPr>
            <a:spLocks noGrp="1"/>
          </p:cNvSpPr>
          <p:nvPr>
            <p:ph type="subTitle" idx="1"/>
          </p:nvPr>
        </p:nvSpPr>
        <p:spPr>
          <a:xfrm>
            <a:off x="5206288" y="2729020"/>
            <a:ext cx="2892683" cy="396190"/>
          </a:xfrm>
        </p:spPr>
        <p:txBody>
          <a:bodyPr/>
          <a:lstStyle/>
          <a:p>
            <a:pPr marL="127000" indent="0">
              <a:lnSpc>
                <a:spcPct val="200000"/>
              </a:lnSpc>
              <a:buNone/>
            </a:pPr>
            <a:r>
              <a:rPr lang="en-US" altLang="zh-TW" sz="1400" dirty="0">
                <a:solidFill>
                  <a:schemeClr val="tx1"/>
                </a:solidFill>
                <a:latin typeface="微軟正黑體" panose="020B0604030504040204" pitchFamily="34" charset="-120"/>
                <a:ea typeface="微軟正黑體" panose="020B0604030504040204" pitchFamily="34" charset="-120"/>
              </a:rPr>
              <a:t>RETURN </a:t>
            </a:r>
            <a:r>
              <a:rPr lang="zh-TW" altLang="en-US" sz="1400" dirty="0">
                <a:solidFill>
                  <a:schemeClr val="tx1"/>
                </a:solidFill>
                <a:latin typeface="微軟正黑體" panose="020B0604030504040204" pitchFamily="34" charset="-120"/>
                <a:ea typeface="微軟正黑體" panose="020B0604030504040204" pitchFamily="34" charset="-120"/>
              </a:rPr>
              <a:t>也可以寫成這樣的形式！</a:t>
            </a:r>
          </a:p>
          <a:p>
            <a:pPr>
              <a:lnSpc>
                <a:spcPct val="200000"/>
              </a:lnSpc>
              <a:buFont typeface="Wingdings" panose="05000000000000000000" pitchFamily="2" charset="2"/>
              <a:buChar char="l"/>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3210FAA8-099A-513C-14A2-9BBA7DCBEC02}"/>
              </a:ext>
            </a:extLst>
          </p:cNvPr>
          <p:cNvSpPr/>
          <p:nvPr/>
        </p:nvSpPr>
        <p:spPr>
          <a:xfrm>
            <a:off x="2360260" y="135234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函數名稱</a:t>
            </a:r>
          </a:p>
        </p:txBody>
      </p:sp>
      <p:sp>
        <p:nvSpPr>
          <p:cNvPr id="8" name="矩形 7">
            <a:extLst>
              <a:ext uri="{FF2B5EF4-FFF2-40B4-BE49-F238E27FC236}">
                <a16:creationId xmlns:a16="http://schemas.microsoft.com/office/drawing/2014/main" id="{3ECEC44B-3025-578D-68D0-55F3A4D1522A}"/>
              </a:ext>
            </a:extLst>
          </p:cNvPr>
          <p:cNvSpPr/>
          <p:nvPr/>
        </p:nvSpPr>
        <p:spPr>
          <a:xfrm>
            <a:off x="4190960" y="1352345"/>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9" name="矩形 8">
            <a:extLst>
              <a:ext uri="{FF2B5EF4-FFF2-40B4-BE49-F238E27FC236}">
                <a16:creationId xmlns:a16="http://schemas.microsoft.com/office/drawing/2014/main" id="{B171C3CE-2D35-C25C-0C0A-49E046DEE194}"/>
              </a:ext>
            </a:extLst>
          </p:cNvPr>
          <p:cNvSpPr/>
          <p:nvPr/>
        </p:nvSpPr>
        <p:spPr>
          <a:xfrm>
            <a:off x="1904095" y="188975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輸出參數</a:t>
            </a:r>
          </a:p>
        </p:txBody>
      </p:sp>
      <p:sp>
        <p:nvSpPr>
          <p:cNvPr id="10" name="矩形 9">
            <a:extLst>
              <a:ext uri="{FF2B5EF4-FFF2-40B4-BE49-F238E27FC236}">
                <a16:creationId xmlns:a16="http://schemas.microsoft.com/office/drawing/2014/main" id="{AD44F248-9304-BCAD-47C7-721B0D08ED2D}"/>
              </a:ext>
            </a:extLst>
          </p:cNvPr>
          <p:cNvSpPr/>
          <p:nvPr/>
        </p:nvSpPr>
        <p:spPr>
          <a:xfrm>
            <a:off x="3659671" y="257189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11" name="矩形 10">
            <a:extLst>
              <a:ext uri="{FF2B5EF4-FFF2-40B4-BE49-F238E27FC236}">
                <a16:creationId xmlns:a16="http://schemas.microsoft.com/office/drawing/2014/main" id="{F1492227-5DE9-44D5-0F40-74FB0658D385}"/>
              </a:ext>
            </a:extLst>
          </p:cNvPr>
          <p:cNvSpPr/>
          <p:nvPr/>
        </p:nvSpPr>
        <p:spPr>
          <a:xfrm>
            <a:off x="2427857" y="3999561"/>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回傳</a:t>
            </a:r>
          </a:p>
        </p:txBody>
      </p:sp>
    </p:spTree>
    <p:extLst>
      <p:ext uri="{BB962C8B-B14F-4D97-AF65-F5344CB8AC3E}">
        <p14:creationId xmlns:p14="http://schemas.microsoft.com/office/powerpoint/2010/main" val="8337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類型</a:t>
            </a: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418418" y="1468225"/>
            <a:ext cx="6577426" cy="2383200"/>
          </a:xfrm>
        </p:spPr>
        <p:txBody>
          <a:bodyPr/>
          <a:lstStyle/>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純量函式</a:t>
            </a:r>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RETURN </a:t>
            </a:r>
            <a:r>
              <a:rPr lang="zh-TW" altLang="en-US" dirty="0">
                <a:latin typeface="微軟正黑體" panose="020B0604030504040204" pitchFamily="34" charset="-120"/>
                <a:ea typeface="微軟正黑體" panose="020B0604030504040204" pitchFamily="34" charset="-120"/>
              </a:rPr>
              <a:t>回傳單一資料值，傳回類型可以是 </a:t>
            </a:r>
            <a:r>
              <a:rPr lang="en-US" altLang="zh-TW" dirty="0">
                <a:latin typeface="微軟正黑體" panose="020B0604030504040204" pitchFamily="34" charset="-120"/>
                <a:ea typeface="微軟正黑體" panose="020B0604030504040204" pitchFamily="34" charset="-120"/>
              </a:rPr>
              <a:t>text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image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cursor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timestamp </a:t>
            </a:r>
            <a:r>
              <a:rPr lang="zh-TW" altLang="en-US" dirty="0">
                <a:latin typeface="微軟正黑體" panose="020B0604030504040204" pitchFamily="34" charset="-120"/>
                <a:ea typeface="微軟正黑體" panose="020B0604030504040204" pitchFamily="34" charset="-120"/>
              </a:rPr>
              <a:t>以外的任何資料類型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資料表值函式</a:t>
            </a:r>
            <a:r>
              <a:rPr lang="zh-TW" altLang="en-US" dirty="0">
                <a:latin typeface="微軟正黑體" panose="020B0604030504040204" pitchFamily="34" charset="-120"/>
                <a:ea typeface="微軟正黑體" panose="020B0604030504040204" pitchFamily="34" charset="-120"/>
              </a:rPr>
              <a:t>：回傳 </a:t>
            </a:r>
            <a:r>
              <a:rPr lang="en-US" altLang="zh-TW" dirty="0">
                <a:latin typeface="微軟正黑體" panose="020B0604030504040204" pitchFamily="34" charset="-120"/>
                <a:ea typeface="微軟正黑體" panose="020B0604030504040204" pitchFamily="34" charset="-120"/>
              </a:rPr>
              <a:t>TABLE </a:t>
            </a:r>
            <a:r>
              <a:rPr lang="zh-TW" altLang="en-US" dirty="0">
                <a:latin typeface="微軟正黑體" panose="020B0604030504040204" pitchFamily="34" charset="-120"/>
                <a:ea typeface="微軟正黑體" panose="020B0604030504040204" pitchFamily="34" charset="-120"/>
              </a:rPr>
              <a:t>這個資料型態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系統函式</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 Server </a:t>
            </a:r>
            <a:r>
              <a:rPr lang="zh-TW" altLang="en-US" dirty="0">
                <a:latin typeface="微軟正黑體" panose="020B0604030504040204" pitchFamily="34" charset="-120"/>
                <a:ea typeface="微軟正黑體" panose="020B0604030504040204" pitchFamily="34" charset="-120"/>
              </a:rPr>
              <a:t>提供許多可用以執行各種作業的系統函數。 這些函數不能修改</a:t>
            </a:r>
          </a:p>
        </p:txBody>
      </p:sp>
    </p:spTree>
    <p:extLst>
      <p:ext uri="{BB962C8B-B14F-4D97-AF65-F5344CB8AC3E}">
        <p14:creationId xmlns:p14="http://schemas.microsoft.com/office/powerpoint/2010/main" val="153033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純量函式</a:t>
            </a:r>
          </a:p>
        </p:txBody>
      </p:sp>
      <p:pic>
        <p:nvPicPr>
          <p:cNvPr id="8194" name="Picture 2">
            <a:extLst>
              <a:ext uri="{FF2B5EF4-FFF2-40B4-BE49-F238E27FC236}">
                <a16:creationId xmlns:a16="http://schemas.microsoft.com/office/drawing/2014/main" id="{C0830B54-0CC1-5741-1E8A-127EA451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426" y="1336451"/>
            <a:ext cx="57721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74269C7-5BA4-6C16-6642-992D5701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426" y="2547283"/>
            <a:ext cx="60769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023CD64-FE24-C19A-1510-248CE26F4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625" y="3587977"/>
            <a:ext cx="6715125"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A34AB6F-A7E1-CE0E-4816-9C2C21C64187}"/>
              </a:ext>
            </a:extLst>
          </p:cNvPr>
          <p:cNvSpPr/>
          <p:nvPr/>
        </p:nvSpPr>
        <p:spPr>
          <a:xfrm>
            <a:off x="4661377" y="1336451"/>
            <a:ext cx="2660698" cy="2792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FA9BD80-FE22-4A53-ADD6-941F64E0B009}"/>
              </a:ext>
            </a:extLst>
          </p:cNvPr>
          <p:cNvSpPr/>
          <p:nvPr/>
        </p:nvSpPr>
        <p:spPr>
          <a:xfrm>
            <a:off x="4661376" y="3601727"/>
            <a:ext cx="3636975" cy="2483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E33EB1-22A4-259B-FFE2-701BB1AD6E33}"/>
              </a:ext>
            </a:extLst>
          </p:cNvPr>
          <p:cNvSpPr/>
          <p:nvPr/>
        </p:nvSpPr>
        <p:spPr>
          <a:xfrm>
            <a:off x="552086" y="1731779"/>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原本的</a:t>
            </a:r>
          </a:p>
        </p:txBody>
      </p:sp>
      <p:sp>
        <p:nvSpPr>
          <p:cNvPr id="8" name="矩形 7">
            <a:extLst>
              <a:ext uri="{FF2B5EF4-FFF2-40B4-BE49-F238E27FC236}">
                <a16:creationId xmlns:a16="http://schemas.microsoft.com/office/drawing/2014/main" id="{AE2620B5-0748-64BB-0371-C73D97959C08}"/>
              </a:ext>
            </a:extLst>
          </p:cNvPr>
          <p:cNvSpPr/>
          <p:nvPr/>
        </p:nvSpPr>
        <p:spPr>
          <a:xfrm>
            <a:off x="552086" y="286164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新增函式</a:t>
            </a:r>
          </a:p>
        </p:txBody>
      </p:sp>
      <p:sp>
        <p:nvSpPr>
          <p:cNvPr id="9" name="矩形 8">
            <a:extLst>
              <a:ext uri="{FF2B5EF4-FFF2-40B4-BE49-F238E27FC236}">
                <a16:creationId xmlns:a16="http://schemas.microsoft.com/office/drawing/2014/main" id="{0D8BA428-DCC3-1234-6AA8-9F3D70614D4C}"/>
              </a:ext>
            </a:extLst>
          </p:cNvPr>
          <p:cNvSpPr/>
          <p:nvPr/>
        </p:nvSpPr>
        <p:spPr>
          <a:xfrm>
            <a:off x="552085" y="3969017"/>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修改後</a:t>
            </a:r>
          </a:p>
        </p:txBody>
      </p:sp>
    </p:spTree>
    <p:extLst>
      <p:ext uri="{BB962C8B-B14F-4D97-AF65-F5344CB8AC3E}">
        <p14:creationId xmlns:p14="http://schemas.microsoft.com/office/powerpoint/2010/main" val="153141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資料表值函式</a:t>
            </a:r>
          </a:p>
        </p:txBody>
      </p:sp>
      <p:pic>
        <p:nvPicPr>
          <p:cNvPr id="9218" name="Picture 2">
            <a:extLst>
              <a:ext uri="{FF2B5EF4-FFF2-40B4-BE49-F238E27FC236}">
                <a16:creationId xmlns:a16="http://schemas.microsoft.com/office/drawing/2014/main" id="{1788EF49-6917-B5C9-5A2D-A09757A4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87" y="1877326"/>
            <a:ext cx="4054177" cy="1793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960469-6FDF-3C00-FBD7-BB2F7F2B1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2" y="1252555"/>
            <a:ext cx="3458398" cy="13556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967DCD1-AC14-4492-AC04-7989D2A8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269"/>
          <a:stretch/>
        </p:blipFill>
        <p:spPr bwMode="auto">
          <a:xfrm>
            <a:off x="4972352" y="2698428"/>
            <a:ext cx="3556861" cy="119251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563FFE8-A5CF-D322-36CE-A5273C82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23" y="3825959"/>
            <a:ext cx="2883783" cy="3213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D4949FBA-3248-EF94-0A40-0ED6F43B6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352" y="4161457"/>
            <a:ext cx="3633223" cy="38244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接點 9">
            <a:extLst>
              <a:ext uri="{FF2B5EF4-FFF2-40B4-BE49-F238E27FC236}">
                <a16:creationId xmlns:a16="http://schemas.microsoft.com/office/drawing/2014/main" id="{E9690A4C-B7B7-691E-1258-5DD722764EEB}"/>
              </a:ext>
            </a:extLst>
          </p:cNvPr>
          <p:cNvCxnSpPr/>
          <p:nvPr/>
        </p:nvCxnSpPr>
        <p:spPr>
          <a:xfrm>
            <a:off x="4805756" y="1252555"/>
            <a:ext cx="0" cy="353257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60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4"/>
          <p:cNvSpPr/>
          <p:nvPr/>
        </p:nvSpPr>
        <p:spPr>
          <a:xfrm>
            <a:off x="2933662" y="3451324"/>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891293" y="235308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930700" y="1190662"/>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3867493" y="1263712"/>
            <a:ext cx="2485181"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Stored Procedure</a:t>
            </a:r>
            <a:endParaRPr dirty="0">
              <a:latin typeface="微軟正黑體" panose="020B0604030504040204" pitchFamily="34" charset="-120"/>
              <a:ea typeface="微軟正黑體" panose="020B0604030504040204" pitchFamily="34" charset="-120"/>
            </a:endParaRPr>
          </a:p>
        </p:txBody>
      </p:sp>
      <p:sp>
        <p:nvSpPr>
          <p:cNvPr id="300" name="Google Shape;300;p34"/>
          <p:cNvSpPr txBox="1">
            <a:spLocks noGrp="1"/>
          </p:cNvSpPr>
          <p:nvPr>
            <p:ph type="title" idx="3"/>
          </p:nvPr>
        </p:nvSpPr>
        <p:spPr>
          <a:xfrm>
            <a:off x="3099300" y="1291099"/>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02" name="Google Shape;302;p34"/>
          <p:cNvSpPr txBox="1">
            <a:spLocks noGrp="1"/>
          </p:cNvSpPr>
          <p:nvPr>
            <p:ph type="subTitle" idx="5"/>
          </p:nvPr>
        </p:nvSpPr>
        <p:spPr>
          <a:xfrm>
            <a:off x="2930700" y="3575759"/>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zh-TW" altLang="en-US" dirty="0">
                <a:latin typeface="微軟正黑體" panose="020B0604030504040204" pitchFamily="34" charset="-120"/>
                <a:ea typeface="微軟正黑體" panose="020B0604030504040204" pitchFamily="34" charset="-120"/>
              </a:rPr>
              <a:t>資料抓取</a:t>
            </a:r>
            <a:endParaRPr dirty="0">
              <a:latin typeface="微軟正黑體" panose="020B0604030504040204" pitchFamily="34" charset="-120"/>
              <a:ea typeface="微軟正黑體" panose="020B0604030504040204" pitchFamily="34" charset="-120"/>
            </a:endParaRPr>
          </a:p>
        </p:txBody>
      </p:sp>
      <p:sp>
        <p:nvSpPr>
          <p:cNvPr id="303" name="Google Shape;303;p34"/>
          <p:cNvSpPr txBox="1">
            <a:spLocks noGrp="1"/>
          </p:cNvSpPr>
          <p:nvPr>
            <p:ph type="title" idx="6"/>
          </p:nvPr>
        </p:nvSpPr>
        <p:spPr>
          <a:xfrm>
            <a:off x="3102262" y="3553406"/>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3796500" y="2434511"/>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User Defined Function</a:t>
            </a:r>
            <a:endParaRPr dirty="0">
              <a:latin typeface="微軟正黑體" panose="020B0604030504040204" pitchFamily="34" charset="-120"/>
              <a:ea typeface="微軟正黑體" panose="020B0604030504040204" pitchFamily="34" charset="-120"/>
            </a:endParaRPr>
          </a:p>
        </p:txBody>
      </p:sp>
      <p:sp>
        <p:nvSpPr>
          <p:cNvPr id="306" name="Google Shape;306;p34"/>
          <p:cNvSpPr txBox="1">
            <a:spLocks noGrp="1"/>
          </p:cNvSpPr>
          <p:nvPr>
            <p:ph type="title" idx="9"/>
          </p:nvPr>
        </p:nvSpPr>
        <p:spPr>
          <a:xfrm>
            <a:off x="3081370" y="2453445"/>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10" name="Google Shape;310;p34"/>
          <p:cNvSpPr/>
          <p:nvPr/>
        </p:nvSpPr>
        <p:spPr>
          <a:xfrm>
            <a:off x="3598304" y="229132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988704" y="2680391"/>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543276" y="3405332"/>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933676" y="3794394"/>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979964" y="11528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a:t>
            </a:r>
            <a:endParaRPr lang="zh-TW" altLang="en-US"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148156" y="1454475"/>
            <a:ext cx="6577426"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如何找到我的</a:t>
            </a:r>
            <a:r>
              <a:rPr lang="en-US" altLang="zh-TW" dirty="0">
                <a:latin typeface="微軟正黑體" panose="020B0604030504040204" pitchFamily="34" charset="-120"/>
                <a:ea typeface="微軟正黑體" panose="020B0604030504040204" pitchFamily="34" charset="-120"/>
              </a:rPr>
              <a:t>function?</a:t>
            </a: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可程式性 → 函數 → 資料表值函式</a:t>
            </a:r>
          </a:p>
          <a:p>
            <a:pPr>
              <a:lnSpc>
                <a:spcPct val="2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0242" name="Picture 2">
            <a:extLst>
              <a:ext uri="{FF2B5EF4-FFF2-40B4-BE49-F238E27FC236}">
                <a16:creationId xmlns:a16="http://schemas.microsoft.com/office/drawing/2014/main" id="{E3A76A43-5F38-D795-D029-1BE9287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44" y="1517757"/>
            <a:ext cx="2232036" cy="2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graphicFrame>
        <p:nvGraphicFramePr>
          <p:cNvPr id="5" name="表格 4">
            <a:extLst>
              <a:ext uri="{FF2B5EF4-FFF2-40B4-BE49-F238E27FC236}">
                <a16:creationId xmlns:a16="http://schemas.microsoft.com/office/drawing/2014/main" id="{E8B879A9-04C6-976E-482D-708EB070A5A8}"/>
              </a:ext>
            </a:extLst>
          </p:cNvPr>
          <p:cNvGraphicFramePr>
            <a:graphicFrameLocks noGrp="1"/>
          </p:cNvGraphicFramePr>
          <p:nvPr>
            <p:extLst>
              <p:ext uri="{D42A27DB-BD31-4B8C-83A1-F6EECF244321}">
                <p14:modId xmlns:p14="http://schemas.microsoft.com/office/powerpoint/2010/main" val="2596071476"/>
              </p:ext>
            </p:extLst>
          </p:nvPr>
        </p:nvGraphicFramePr>
        <p:xfrm>
          <a:off x="1443037" y="1460183"/>
          <a:ext cx="6257925" cy="3141331"/>
        </p:xfrm>
        <a:graphic>
          <a:graphicData uri="http://schemas.openxmlformats.org/drawingml/2006/table">
            <a:tbl>
              <a:tblPr>
                <a:tableStyleId>{8A107856-5554-42FB-B03E-39F5DBC370BA}</a:tableStyleId>
              </a:tblPr>
              <a:tblGrid>
                <a:gridCol w="2924175">
                  <a:extLst>
                    <a:ext uri="{9D8B030D-6E8A-4147-A177-3AD203B41FA5}">
                      <a16:colId xmlns:a16="http://schemas.microsoft.com/office/drawing/2014/main" val="805145382"/>
                    </a:ext>
                  </a:extLst>
                </a:gridCol>
                <a:gridCol w="3333750">
                  <a:extLst>
                    <a:ext uri="{9D8B030D-6E8A-4147-A177-3AD203B41FA5}">
                      <a16:colId xmlns:a16="http://schemas.microsoft.com/office/drawing/2014/main" val="146388700"/>
                    </a:ext>
                  </a:extLst>
                </a:gridCol>
              </a:tblGrid>
              <a:tr h="426756">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Stored Procedure</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User Defined Function</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extLst>
                  <a:ext uri="{0D108BD9-81ED-4DB2-BD59-A6C34878D82A}">
                    <a16:rowId xmlns:a16="http://schemas.microsoft.com/office/drawing/2014/main" val="2868769185"/>
                  </a:ext>
                </a:extLst>
              </a:tr>
              <a:tr h="507018">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不一定要回傳值</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需要回傳值</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3090197370"/>
                  </a:ext>
                </a:extLst>
              </a:tr>
              <a:tr h="507018">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回傳值可以</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到多個</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回傳值為一個值或是</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table</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999304647"/>
                  </a:ext>
                </a:extLst>
              </a:tr>
              <a:tr h="779446">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Function</a:t>
                      </a:r>
                      <a:endParaRPr 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不可以使用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Stored Procedure </a:t>
                      </a:r>
                      <a:endParaRPr 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en-US" sz="1200" b="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但使用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Function</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是可以的</a:t>
                      </a:r>
                      <a:r>
                        <a:rPr lang="en-US" altLang="zh-TW" sz="1200" b="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2692945320"/>
                  </a:ext>
                </a:extLst>
              </a:tr>
              <a:tr h="824851">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可更改資料庫</a:t>
                      </a:r>
                      <a:endParaRPr lang="zh-TW" alt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Update, Delete, Insert）</a:t>
                      </a:r>
                      <a:endParaRPr lang="en-US" sz="1200"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不可更改資料庫</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601539533"/>
                  </a:ext>
                </a:extLst>
              </a:tr>
            </a:tbl>
          </a:graphicData>
        </a:graphic>
      </p:graphicFrame>
    </p:spTree>
    <p:extLst>
      <p:ext uri="{BB962C8B-B14F-4D97-AF65-F5344CB8AC3E}">
        <p14:creationId xmlns:p14="http://schemas.microsoft.com/office/powerpoint/2010/main" val="287041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09413" y="1516352"/>
            <a:ext cx="6577426" cy="2383200"/>
          </a:xfrm>
        </p:spPr>
        <p:txBody>
          <a:bodyPr/>
          <a:lstStyle/>
          <a:p>
            <a:pPr marL="127000" indent="0">
              <a:lnSpc>
                <a:spcPct val="150000"/>
              </a:lnSpc>
              <a:buNone/>
            </a:pPr>
            <a:r>
              <a:rPr lang="zh-TW" altLang="en-US" dirty="0">
                <a:latin typeface="微軟正黑體" panose="020B0604030504040204" pitchFamily="34" charset="-120"/>
                <a:ea typeface="微軟正黑體" panose="020B0604030504040204" pitchFamily="34" charset="-120"/>
              </a:rPr>
              <a:t>當要套入在 </a:t>
            </a:r>
            <a:r>
              <a:rPr lang="en-US" altLang="zh-TW" dirty="0">
                <a:latin typeface="微軟正黑體" panose="020B0604030504040204" pitchFamily="34" charset="-120"/>
                <a:ea typeface="微軟正黑體" panose="020B0604030504040204" pitchFamily="34" charset="-120"/>
              </a:rPr>
              <a:t>SQL </a:t>
            </a:r>
            <a:r>
              <a:rPr lang="zh-TW" altLang="en-US" dirty="0">
                <a:latin typeface="微軟正黑體" panose="020B0604030504040204" pitchFamily="34" charset="-120"/>
                <a:ea typeface="微軟正黑體" panose="020B0604030504040204" pitchFamily="34" charset="-120"/>
              </a:rPr>
              <a:t>指令中使用時：</a:t>
            </a: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：不推薦使用</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User Defined Function</a:t>
            </a:r>
            <a:r>
              <a:rPr lang="zh-TW" altLang="en-US" dirty="0">
                <a:latin typeface="微軟正黑體" panose="020B0604030504040204" pitchFamily="34" charset="-120"/>
                <a:ea typeface="微軟正黑體" panose="020B0604030504040204" pitchFamily="34" charset="-120"/>
              </a:rPr>
              <a:t>：可以直接套入指令中</a:t>
            </a:r>
          </a:p>
          <a:p>
            <a:pPr>
              <a:lnSpc>
                <a:spcPct val="150000"/>
              </a:lnSpc>
              <a:buFont typeface="Wingdings" panose="05000000000000000000" pitchFamily="2" charset="2"/>
              <a:buChar char="l"/>
            </a:pPr>
            <a:r>
              <a:rPr lang="en-US" altLang="zh-TW" dirty="0" err="1">
                <a:latin typeface="微軟正黑體" panose="020B0604030504040204" pitchFamily="34" charset="-120"/>
                <a:ea typeface="微軟正黑體" panose="020B0604030504040204" pitchFamily="34" charset="-120"/>
              </a:rPr>
              <a:t>eg.</a:t>
            </a:r>
            <a:r>
              <a:rPr lang="en-US" altLang="zh-TW" dirty="0">
                <a:latin typeface="微軟正黑體" panose="020B0604030504040204" pitchFamily="34" charset="-120"/>
                <a:ea typeface="微軟正黑體" panose="020B0604030504040204" pitchFamily="34" charset="-120"/>
              </a:rPr>
              <a:t>  SELECT * FROM [Function Name]</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2290" name="Picture 2">
            <a:extLst>
              <a:ext uri="{FF2B5EF4-FFF2-40B4-BE49-F238E27FC236}">
                <a16:creationId xmlns:a16="http://schemas.microsoft.com/office/drawing/2014/main" id="{E565D067-A44C-238F-D5A1-332FB376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9" y="2341239"/>
            <a:ext cx="42862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1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其他常用語法</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03</a:t>
            </a:r>
            <a:endParaRPr dirty="0"/>
          </a:p>
        </p:txBody>
      </p:sp>
    </p:spTree>
    <p:extLst>
      <p:ext uri="{BB962C8B-B14F-4D97-AF65-F5344CB8AC3E}">
        <p14:creationId xmlns:p14="http://schemas.microsoft.com/office/powerpoint/2010/main" val="3461133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sp>
        <p:nvSpPr>
          <p:cNvPr id="2" name="文字方塊 1">
            <a:extLst>
              <a:ext uri="{FF2B5EF4-FFF2-40B4-BE49-F238E27FC236}">
                <a16:creationId xmlns:a16="http://schemas.microsoft.com/office/drawing/2014/main" id="{849239A1-6277-1092-5BB4-6C93056FFB88}"/>
              </a:ext>
            </a:extLst>
          </p:cNvPr>
          <p:cNvSpPr txBox="1"/>
          <p:nvPr/>
        </p:nvSpPr>
        <p:spPr>
          <a:xfrm>
            <a:off x="1860895" y="1371599"/>
            <a:ext cx="5422210" cy="2611036"/>
          </a:xfrm>
          <a:prstGeom prst="rect">
            <a:avLst/>
          </a:prstGeom>
          <a:noFill/>
        </p:spPr>
        <p:txBody>
          <a:bodyPr wrap="square" rtlCol="0">
            <a:spAutoFit/>
          </a:bodyPr>
          <a:lstStyle/>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好處：建立一個可以重複使用的</a:t>
            </a:r>
            <a:r>
              <a:rPr lang="en-US" altLang="zh-TW" dirty="0" err="1">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a:t>
            </a:r>
          </a:p>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壞處：較難以測試與</a:t>
            </a:r>
            <a:r>
              <a:rPr lang="en-US" altLang="zh-TW" dirty="0">
                <a:latin typeface="微軟正黑體" panose="020B0604030504040204" pitchFamily="34" charset="-120"/>
                <a:ea typeface="微軟正黑體" panose="020B0604030504040204" pitchFamily="34" charset="-120"/>
              </a:rPr>
              <a:t>debug</a:t>
            </a:r>
          </a:p>
          <a:p>
            <a:pPr marL="342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結構：</a:t>
            </a:r>
          </a:p>
          <a:p>
            <a:pPr lvl="8">
              <a:lnSpc>
                <a:spcPct val="200000"/>
              </a:lnSpc>
            </a:pPr>
            <a:r>
              <a:rPr lang="en-US" altLang="zh-TW" dirty="0">
                <a:latin typeface="微軟正黑體" panose="020B0604030504040204" pitchFamily="34" charset="-120"/>
                <a:ea typeface="微軟正黑體" panose="020B0604030504040204" pitchFamily="34" charset="-120"/>
              </a:rPr>
              <a:t>	a.</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SQLString</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指令字串）</a:t>
            </a:r>
            <a:endParaRPr lang="en-US" altLang="zh-TW" dirty="0">
              <a:latin typeface="微軟正黑體" panose="020B0604030504040204" pitchFamily="34" charset="-120"/>
              <a:ea typeface="微軟正黑體" panose="020B0604030504040204" pitchFamily="34" charset="-120"/>
            </a:endParaRPr>
          </a:p>
          <a:p>
            <a:pPr lvl="8">
              <a:lnSpc>
                <a:spcPct val="200000"/>
              </a:lnSpc>
            </a:pPr>
            <a:r>
              <a:rPr lang="en-US" altLang="zh-TW" dirty="0">
                <a:latin typeface="微軟正黑體" panose="020B0604030504040204" pitchFamily="34" charset="-120"/>
                <a:ea typeface="微軟正黑體" panose="020B0604030504040204" pitchFamily="34" charset="-120"/>
              </a:rPr>
              <a:t>	b.</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ParmDefinition</a:t>
            </a:r>
            <a:r>
              <a:rPr lang="zh-TW" altLang="en-US" dirty="0">
                <a:latin typeface="微軟正黑體" panose="020B0604030504040204" pitchFamily="34" charset="-120"/>
                <a:ea typeface="微軟正黑體" panose="020B0604030504040204" pitchFamily="34" charset="-120"/>
              </a:rPr>
              <a:t> （參數資料型別） </a:t>
            </a:r>
            <a:endParaRPr lang="en-US" altLang="zh-TW" dirty="0">
              <a:latin typeface="微軟正黑體" panose="020B0604030504040204" pitchFamily="34" charset="-120"/>
              <a:ea typeface="微軟正黑體" panose="020B0604030504040204" pitchFamily="34" charset="-120"/>
            </a:endParaRPr>
          </a:p>
          <a:p>
            <a:pPr lvl="8">
              <a:lnSpc>
                <a:spcPct val="200000"/>
              </a:lnSpc>
            </a:pPr>
            <a:r>
              <a:rPr lang="en-US" altLang="zh-TW" dirty="0">
                <a:latin typeface="微軟正黑體" panose="020B0604030504040204" pitchFamily="34" charset="-120"/>
                <a:ea typeface="微軟正黑體" panose="020B0604030504040204" pitchFamily="34" charset="-120"/>
              </a:rPr>
              <a:t>	c.</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Parameter value</a:t>
            </a:r>
            <a:r>
              <a:rPr lang="zh-TW" altLang="en-US" dirty="0">
                <a:latin typeface="微軟正黑體" panose="020B0604030504040204" pitchFamily="34" charset="-120"/>
                <a:ea typeface="微軟正黑體" panose="020B0604030504040204" pitchFamily="34" charset="-120"/>
              </a:rPr>
              <a:t> （參數資料數值）</a:t>
            </a:r>
            <a:endParaRPr lang="en-US" altLang="zh-TW"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FB04E96-5998-7F3E-7F70-CC9F666D3EC8}"/>
              </a:ext>
            </a:extLst>
          </p:cNvPr>
          <p:cNvSpPr txBox="1"/>
          <p:nvPr/>
        </p:nvSpPr>
        <p:spPr>
          <a:xfrm>
            <a:off x="5939518" y="1506311"/>
            <a:ext cx="902811" cy="307777"/>
          </a:xfrm>
          <a:prstGeom prst="rect">
            <a:avLst/>
          </a:prstGeom>
          <a:noFill/>
        </p:spPr>
        <p:txBody>
          <a:bodyPr wrap="none" rtlCol="0">
            <a:spAutoFit/>
          </a:bodyPr>
          <a:lstStyle/>
          <a:p>
            <a:r>
              <a:rPr lang="zh-TW" altLang="en-US" dirty="0">
                <a:hlinkClick r:id="rId3"/>
              </a:rPr>
              <a:t>官方文件</a:t>
            </a:r>
            <a:endParaRPr lang="zh-TW" altLang="en-US" dirty="0"/>
          </a:p>
        </p:txBody>
      </p:sp>
    </p:spTree>
    <p:extLst>
      <p:ext uri="{BB962C8B-B14F-4D97-AF65-F5344CB8AC3E}">
        <p14:creationId xmlns:p14="http://schemas.microsoft.com/office/powerpoint/2010/main" val="372789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pic>
        <p:nvPicPr>
          <p:cNvPr id="2050" name="Picture 2">
            <a:extLst>
              <a:ext uri="{FF2B5EF4-FFF2-40B4-BE49-F238E27FC236}">
                <a16:creationId xmlns:a16="http://schemas.microsoft.com/office/drawing/2014/main" id="{E4BEDF21-975D-F19B-DBB0-206353D66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93" y="1232747"/>
            <a:ext cx="7019613" cy="331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a:t>
            </a:r>
          </a:p>
        </p:txBody>
      </p:sp>
      <p:pic>
        <p:nvPicPr>
          <p:cNvPr id="1026" name="Picture 2">
            <a:extLst>
              <a:ext uri="{FF2B5EF4-FFF2-40B4-BE49-F238E27FC236}">
                <a16:creationId xmlns:a16="http://schemas.microsoft.com/office/drawing/2014/main" id="{AE2AB784-30C0-5E6E-0B07-01FA28162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216015"/>
            <a:ext cx="6270623" cy="329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1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APPLY </a:t>
            </a:r>
          </a:p>
        </p:txBody>
      </p:sp>
      <p:sp>
        <p:nvSpPr>
          <p:cNvPr id="2" name="文字方塊 1">
            <a:extLst>
              <a:ext uri="{FF2B5EF4-FFF2-40B4-BE49-F238E27FC236}">
                <a16:creationId xmlns:a16="http://schemas.microsoft.com/office/drawing/2014/main" id="{E93C3004-613D-AAA1-A065-D959760E85D9}"/>
              </a:ext>
            </a:extLst>
          </p:cNvPr>
          <p:cNvSpPr txBox="1"/>
          <p:nvPr/>
        </p:nvSpPr>
        <p:spPr>
          <a:xfrm>
            <a:off x="1103304" y="1440997"/>
            <a:ext cx="7327446" cy="131843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dirty="0">
                <a:latin typeface="微軟正黑體" panose="020B0604030504040204" pitchFamily="34" charset="-120"/>
                <a:ea typeface="微軟正黑體" panose="020B0604030504040204" pitchFamily="34" charset="-120"/>
              </a:rPr>
              <a:t>APPLY </a:t>
            </a:r>
            <a:r>
              <a:rPr lang="zh-TW" altLang="en-US" dirty="0">
                <a:latin typeface="微軟正黑體" panose="020B0604030504040204" pitchFamily="34" charset="-120"/>
                <a:ea typeface="微軟正黑體" panose="020B0604030504040204" pitchFamily="34" charset="-120"/>
              </a:rPr>
              <a:t>主要用於將某一個子查詢合一個資料表函式做 </a:t>
            </a:r>
            <a:r>
              <a:rPr lang="en-US" altLang="zh-TW" dirty="0">
                <a:latin typeface="微軟正黑體" panose="020B0604030504040204" pitchFamily="34" charset="-120"/>
                <a:ea typeface="微軟正黑體" panose="020B0604030504040204" pitchFamily="34" charset="-120"/>
              </a:rPr>
              <a:t>JOIN </a:t>
            </a:r>
            <a:r>
              <a:rPr lang="zh-TW" altLang="en-US" dirty="0">
                <a:latin typeface="微軟正黑體" panose="020B0604030504040204" pitchFamily="34" charset="-120"/>
                <a:ea typeface="微軟正黑體" panose="020B0604030504040204" pitchFamily="34" charset="-120"/>
              </a:rPr>
              <a:t>運算，有別於 </a:t>
            </a:r>
            <a:r>
              <a:rPr lang="en-US" altLang="zh-TW" dirty="0">
                <a:latin typeface="微軟正黑體" panose="020B0604030504040204" pitchFamily="34" charset="-120"/>
                <a:ea typeface="微軟正黑體" panose="020B0604030504040204" pitchFamily="34" charset="-120"/>
              </a:rPr>
              <a:t>JOIN </a:t>
            </a:r>
            <a:r>
              <a:rPr lang="zh-TW" altLang="en-US" dirty="0">
                <a:latin typeface="微軟正黑體" panose="020B0604030504040204" pitchFamily="34" charset="-120"/>
                <a:ea typeface="微軟正黑體" panose="020B0604030504040204" pitchFamily="34" charset="-120"/>
              </a:rPr>
              <a:t>運算，</a:t>
            </a:r>
            <a:r>
              <a:rPr lang="en-US" altLang="zh-TW" dirty="0">
                <a:latin typeface="微軟正黑體" panose="020B0604030504040204" pitchFamily="34" charset="-120"/>
                <a:ea typeface="微軟正黑體" panose="020B0604030504040204" pitchFamily="34" charset="-120"/>
              </a:rPr>
              <a:t>APPLY </a:t>
            </a:r>
            <a:r>
              <a:rPr lang="zh-TW" altLang="en-US" dirty="0">
                <a:latin typeface="微軟正黑體" panose="020B0604030504040204" pitchFamily="34" charset="-120"/>
                <a:ea typeface="微軟正黑體" panose="020B0604030504040204" pitchFamily="34" charset="-120"/>
              </a:rPr>
              <a:t>不使用 </a:t>
            </a:r>
            <a:r>
              <a:rPr lang="en-US" altLang="zh-TW" dirty="0">
                <a:latin typeface="微軟正黑體" panose="020B0604030504040204" pitchFamily="34" charset="-120"/>
                <a:ea typeface="微軟正黑體" panose="020B0604030504040204" pitchFamily="34" charset="-120"/>
              </a:rPr>
              <a:t>ON </a:t>
            </a:r>
            <a:r>
              <a:rPr lang="zh-TW" altLang="en-US" dirty="0">
                <a:latin typeface="微軟正黑體" panose="020B0604030504040204" pitchFamily="34" charset="-120"/>
                <a:ea typeface="微軟正黑體" panose="020B0604030504040204" pitchFamily="34" charset="-120"/>
              </a:rPr>
              <a:t>選擇關聯欄位，則是將欄位帶入方式使用。</a:t>
            </a:r>
            <a:endParaRPr lang="en-US" altLang="zh-TW"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en-US" altLang="zh-TW" b="0" i="0" dirty="0">
                <a:solidFill>
                  <a:srgbClr val="303233"/>
                </a:solidFill>
                <a:effectLst/>
                <a:latin typeface="Lato" panose="020F0502020204030203" pitchFamily="34" charset="0"/>
              </a:rPr>
              <a:t>CROSS APPLY </a:t>
            </a:r>
            <a:r>
              <a:rPr lang="zh-TW" altLang="en-US" b="0" i="0" dirty="0">
                <a:solidFill>
                  <a:srgbClr val="303233"/>
                </a:solidFill>
                <a:effectLst/>
                <a:latin typeface="Lato" panose="020F0502020204030203" pitchFamily="34" charset="0"/>
              </a:rPr>
              <a:t>和 </a:t>
            </a:r>
            <a:r>
              <a:rPr lang="en-US" altLang="zh-TW" b="0" i="0" dirty="0">
                <a:solidFill>
                  <a:srgbClr val="303233"/>
                </a:solidFill>
                <a:effectLst/>
                <a:latin typeface="Lato" panose="020F0502020204030203" pitchFamily="34" charset="0"/>
              </a:rPr>
              <a:t>OUTER APPLY </a:t>
            </a:r>
            <a:r>
              <a:rPr lang="zh-TW" altLang="en-US" b="0" i="0" dirty="0">
                <a:solidFill>
                  <a:srgbClr val="303233"/>
                </a:solidFill>
                <a:effectLst/>
                <a:latin typeface="Lato" panose="020F0502020204030203" pitchFamily="34" charset="0"/>
              </a:rPr>
              <a:t>等同於 </a:t>
            </a:r>
            <a:r>
              <a:rPr lang="en-US" altLang="zh-TW" b="0" i="0" dirty="0">
                <a:solidFill>
                  <a:srgbClr val="303233"/>
                </a:solidFill>
                <a:effectLst/>
                <a:latin typeface="Lato" panose="020F0502020204030203" pitchFamily="34" charset="0"/>
              </a:rPr>
              <a:t>INNER JOIN </a:t>
            </a:r>
            <a:r>
              <a:rPr lang="zh-TW" altLang="en-US" b="0" i="0" dirty="0">
                <a:solidFill>
                  <a:srgbClr val="303233"/>
                </a:solidFill>
                <a:effectLst/>
                <a:latin typeface="Lato" panose="020F0502020204030203" pitchFamily="34" charset="0"/>
              </a:rPr>
              <a:t>與 </a:t>
            </a:r>
            <a:r>
              <a:rPr lang="en-US" altLang="zh-TW" b="0" i="0" dirty="0">
                <a:solidFill>
                  <a:srgbClr val="303233"/>
                </a:solidFill>
                <a:effectLst/>
                <a:latin typeface="Lato" panose="020F0502020204030203" pitchFamily="34" charset="0"/>
              </a:rPr>
              <a:t>LEFT OUTER JOIN</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9936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 </a:t>
            </a:r>
            <a:r>
              <a:rPr lang="en-US" altLang="zh-TW" sz="2400" dirty="0">
                <a:solidFill>
                  <a:schemeClr val="tx2">
                    <a:lumMod val="50000"/>
                  </a:schemeClr>
                </a:solidFill>
                <a:latin typeface="微軟正黑體" panose="020B0604030504040204" pitchFamily="34" charset="-120"/>
                <a:ea typeface="微軟正黑體" panose="020B0604030504040204" pitchFamily="34" charset="-120"/>
              </a:rPr>
              <a:t>vs</a:t>
            </a:r>
            <a:r>
              <a:rPr lang="en-US" altLang="zh-TW" sz="2400" b="1" dirty="0">
                <a:latin typeface="微軟正黑體" panose="020B0604030504040204" pitchFamily="34" charset="-120"/>
                <a:ea typeface="微軟正黑體" panose="020B0604030504040204" pitchFamily="34" charset="-120"/>
              </a:rPr>
              <a:t> CROSS APPLY </a:t>
            </a:r>
          </a:p>
        </p:txBody>
      </p:sp>
      <p:pic>
        <p:nvPicPr>
          <p:cNvPr id="4" name="圖片 3">
            <a:extLst>
              <a:ext uri="{FF2B5EF4-FFF2-40B4-BE49-F238E27FC236}">
                <a16:creationId xmlns:a16="http://schemas.microsoft.com/office/drawing/2014/main" id="{B45C65DE-4E51-5220-FE86-4D3B1FB7B932}"/>
              </a:ext>
            </a:extLst>
          </p:cNvPr>
          <p:cNvPicPr>
            <a:picLocks noChangeAspect="1"/>
          </p:cNvPicPr>
          <p:nvPr/>
        </p:nvPicPr>
        <p:blipFill>
          <a:blip r:embed="rId3"/>
          <a:stretch>
            <a:fillRect/>
          </a:stretch>
        </p:blipFill>
        <p:spPr>
          <a:xfrm>
            <a:off x="713250" y="1236888"/>
            <a:ext cx="3727795" cy="3506561"/>
          </a:xfrm>
          <a:prstGeom prst="rect">
            <a:avLst/>
          </a:prstGeom>
        </p:spPr>
      </p:pic>
      <p:pic>
        <p:nvPicPr>
          <p:cNvPr id="6" name="圖片 5">
            <a:extLst>
              <a:ext uri="{FF2B5EF4-FFF2-40B4-BE49-F238E27FC236}">
                <a16:creationId xmlns:a16="http://schemas.microsoft.com/office/drawing/2014/main" id="{8CCB9438-0F82-18D3-C60C-72D48B8E9DE7}"/>
              </a:ext>
            </a:extLst>
          </p:cNvPr>
          <p:cNvPicPr>
            <a:picLocks noChangeAspect="1"/>
          </p:cNvPicPr>
          <p:nvPr/>
        </p:nvPicPr>
        <p:blipFill rotWithShape="1">
          <a:blip r:embed="rId4"/>
          <a:srcRect r="6532"/>
          <a:stretch/>
        </p:blipFill>
        <p:spPr>
          <a:xfrm>
            <a:off x="4702957" y="1236888"/>
            <a:ext cx="3925251" cy="1288895"/>
          </a:xfrm>
          <a:prstGeom prst="rect">
            <a:avLst/>
          </a:prstGeom>
        </p:spPr>
      </p:pic>
      <p:pic>
        <p:nvPicPr>
          <p:cNvPr id="8" name="圖片 7">
            <a:extLst>
              <a:ext uri="{FF2B5EF4-FFF2-40B4-BE49-F238E27FC236}">
                <a16:creationId xmlns:a16="http://schemas.microsoft.com/office/drawing/2014/main" id="{2A8F348A-CC39-662F-DA74-F86B06E67D61}"/>
              </a:ext>
            </a:extLst>
          </p:cNvPr>
          <p:cNvPicPr>
            <a:picLocks noChangeAspect="1"/>
          </p:cNvPicPr>
          <p:nvPr/>
        </p:nvPicPr>
        <p:blipFill rotWithShape="1">
          <a:blip r:embed="rId5"/>
          <a:srcRect r="6623" b="40239"/>
          <a:stretch/>
        </p:blipFill>
        <p:spPr>
          <a:xfrm>
            <a:off x="4913083" y="2831676"/>
            <a:ext cx="1524456" cy="1582359"/>
          </a:xfrm>
          <a:prstGeom prst="rect">
            <a:avLst/>
          </a:prstGeom>
        </p:spPr>
      </p:pic>
      <p:sp>
        <p:nvSpPr>
          <p:cNvPr id="9" name="矩形 8">
            <a:extLst>
              <a:ext uri="{FF2B5EF4-FFF2-40B4-BE49-F238E27FC236}">
                <a16:creationId xmlns:a16="http://schemas.microsoft.com/office/drawing/2014/main" id="{8EFA99A2-D21A-0F63-09B7-0E8EEE302040}"/>
              </a:ext>
            </a:extLst>
          </p:cNvPr>
          <p:cNvSpPr/>
          <p:nvPr/>
        </p:nvSpPr>
        <p:spPr>
          <a:xfrm>
            <a:off x="1389471" y="2143408"/>
            <a:ext cx="431166" cy="126264"/>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F84CF474-DA0C-5740-57CE-B0934D76BB5B}"/>
              </a:ext>
            </a:extLst>
          </p:cNvPr>
          <p:cNvSpPr/>
          <p:nvPr/>
        </p:nvSpPr>
        <p:spPr>
          <a:xfrm>
            <a:off x="4702957" y="1434476"/>
            <a:ext cx="742622" cy="157560"/>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6E0EEA9A-0B38-148C-9BD3-C14F281F247A}"/>
              </a:ext>
            </a:extLst>
          </p:cNvPr>
          <p:cNvSpPr txBox="1"/>
          <p:nvPr/>
        </p:nvSpPr>
        <p:spPr>
          <a:xfrm>
            <a:off x="7322075" y="962527"/>
            <a:ext cx="605017" cy="307777"/>
          </a:xfrm>
          <a:prstGeom prst="rect">
            <a:avLst/>
          </a:prstGeom>
          <a:noFill/>
        </p:spPr>
        <p:txBody>
          <a:bodyPr wrap="square" rtlCol="0">
            <a:spAutoFit/>
          </a:bodyPr>
          <a:lstStyle/>
          <a:p>
            <a:r>
              <a:rPr lang="zh-TW" altLang="en-US" dirty="0">
                <a:hlinkClick r:id="rId6"/>
              </a:rPr>
              <a:t>程式</a:t>
            </a:r>
            <a:endParaRPr lang="zh-TW" altLang="en-US" dirty="0"/>
          </a:p>
        </p:txBody>
      </p:sp>
      <p:sp>
        <p:nvSpPr>
          <p:cNvPr id="3" name="文字方塊 2">
            <a:extLst>
              <a:ext uri="{FF2B5EF4-FFF2-40B4-BE49-F238E27FC236}">
                <a16:creationId xmlns:a16="http://schemas.microsoft.com/office/drawing/2014/main" id="{4237D227-4AE3-D528-4F8E-1D9A2F26764D}"/>
              </a:ext>
            </a:extLst>
          </p:cNvPr>
          <p:cNvSpPr txBox="1"/>
          <p:nvPr/>
        </p:nvSpPr>
        <p:spPr>
          <a:xfrm>
            <a:off x="914399" y="935409"/>
            <a:ext cx="605017" cy="307777"/>
          </a:xfrm>
          <a:prstGeom prst="rect">
            <a:avLst/>
          </a:prstGeom>
          <a:noFill/>
        </p:spPr>
        <p:txBody>
          <a:bodyPr wrap="square" rtlCol="0">
            <a:spAutoFit/>
          </a:bodyPr>
          <a:lstStyle/>
          <a:p>
            <a:r>
              <a:rPr lang="zh-TW" altLang="en-US" dirty="0">
                <a:hlinkClick r:id="rId7"/>
              </a:rPr>
              <a:t>程式</a:t>
            </a:r>
            <a:endParaRPr lang="zh-TW" altLang="en-US" dirty="0"/>
          </a:p>
        </p:txBody>
      </p:sp>
    </p:spTree>
    <p:extLst>
      <p:ext uri="{BB962C8B-B14F-4D97-AF65-F5344CB8AC3E}">
        <p14:creationId xmlns:p14="http://schemas.microsoft.com/office/powerpoint/2010/main" val="2322514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endParaRPr lang="en-US" altLang="zh-TW"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577426" cy="2383200"/>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寫一個叫 </a:t>
            </a: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function</a:t>
            </a: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處理利用日期和天數直接搜尋前幾日的開市日期，並要支援跨年份</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2022/01/03 </a:t>
            </a:r>
            <a:r>
              <a:rPr lang="zh-TW" altLang="en-US" dirty="0">
                <a:latin typeface="微軟正黑體" panose="020B0604030504040204" pitchFamily="34" charset="-120"/>
                <a:ea typeface="微軟正黑體" panose="020B0604030504040204" pitchFamily="34" charset="-120"/>
              </a:rPr>
              <a:t>的前兩天工作日是 </a:t>
            </a:r>
            <a:r>
              <a:rPr lang="en-US" altLang="zh-TW" dirty="0">
                <a:latin typeface="微軟正黑體" panose="020B0604030504040204" pitchFamily="34" charset="-120"/>
                <a:ea typeface="微軟正黑體" panose="020B0604030504040204" pitchFamily="34" charset="-120"/>
              </a:rPr>
              <a:t>2021/12/30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2021/12/31</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輸入：日期（</a:t>
            </a:r>
            <a:r>
              <a:rPr lang="en-US" altLang="zh-TW" dirty="0">
                <a:latin typeface="微軟正黑體" panose="020B0604030504040204" pitchFamily="34" charset="-120"/>
                <a:ea typeface="微軟正黑體" panose="020B0604030504040204" pitchFamily="34" charset="-120"/>
              </a:rPr>
              <a:t>date</a:t>
            </a:r>
            <a:r>
              <a:rPr lang="zh-TW" altLang="en-US" dirty="0">
                <a:latin typeface="微軟正黑體" panose="020B0604030504040204" pitchFamily="34" charset="-120"/>
                <a:ea typeface="微軟正黑體" panose="020B0604030504040204" pitchFamily="34" charset="-120"/>
              </a:rPr>
              <a:t>）、是否包含當天（</a:t>
            </a:r>
            <a:r>
              <a:rPr lang="en-US" altLang="zh-TW" dirty="0">
                <a:latin typeface="微軟正黑體" panose="020B0604030504040204" pitchFamily="34" charset="-120"/>
                <a:ea typeface="微軟正黑體" panose="020B0604030504040204" pitchFamily="34" charset="-120"/>
              </a:rPr>
              <a:t>bit</a:t>
            </a:r>
            <a:r>
              <a:rPr lang="zh-TW" altLang="en-US" dirty="0">
                <a:latin typeface="微軟正黑體" panose="020B0604030504040204" pitchFamily="34" charset="-120"/>
                <a:ea typeface="微軟正黑體" panose="020B0604030504040204" pitchFamily="34" charset="-120"/>
              </a:rPr>
              <a:t>）、往前數還後數（？）</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輸出：</a:t>
            </a:r>
            <a:r>
              <a:rPr lang="en-US" altLang="zh-TW" dirty="0">
                <a:latin typeface="微軟正黑體" panose="020B0604030504040204" pitchFamily="34" charset="-120"/>
                <a:ea typeface="微軟正黑體" panose="020B0604030504040204" pitchFamily="34" charset="-120"/>
              </a:rPr>
              <a:t>column</a:t>
            </a:r>
            <a:r>
              <a:rPr lang="zh-TW" altLang="en-US" dirty="0">
                <a:latin typeface="微軟正黑體" panose="020B0604030504040204" pitchFamily="34" charset="-120"/>
                <a:ea typeface="微軟正黑體" panose="020B0604030504040204" pitchFamily="34" charset="-120"/>
              </a:rPr>
              <a:t>只有日期的</a:t>
            </a:r>
            <a:r>
              <a:rPr lang="en-US" altLang="zh-TW" dirty="0">
                <a:latin typeface="微軟正黑體" panose="020B0604030504040204" pitchFamily="34" charset="-120"/>
                <a:ea typeface="微軟正黑體" panose="020B0604030504040204" pitchFamily="34" charset="-120"/>
              </a:rPr>
              <a:t>table</a:t>
            </a:r>
          </a:p>
          <a:p>
            <a:pPr marL="127000" indent="0">
              <a:lnSpc>
                <a:spcPct val="200000"/>
              </a:lnSpc>
              <a:buNone/>
            </a:pPr>
            <a:endParaRPr lang="en-US" altLang="zh-TW" sz="9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4204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Stored Procedure</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01</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Stored Procedure?</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（預存程序）是一或多個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陳述式的群組</a:t>
            </a:r>
          </a:p>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hlinkClick r:id="rId3"/>
              </a:rPr>
              <a:t>Transact-SQL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是具有批次與區塊特性的</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指令集合</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概念就類似 </a:t>
            </a:r>
            <a:r>
              <a:rPr lang="en-US" altLang="zh-TW" dirty="0">
                <a:latin typeface="微軟正黑體" panose="020B0604030504040204" pitchFamily="34" charset="-120"/>
                <a:ea typeface="微軟正黑體" panose="020B0604030504040204" pitchFamily="34" charset="-120"/>
              </a:rPr>
              <a:t>database </a:t>
            </a:r>
            <a:r>
              <a:rPr lang="zh-TW" altLang="en-US" dirty="0">
                <a:latin typeface="微軟正黑體" panose="020B0604030504040204" pitchFamily="34" charset="-120"/>
                <a:ea typeface="微軟正黑體" panose="020B0604030504040204" pitchFamily="34" charset="-120"/>
              </a:rPr>
              <a:t>裡的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，先把程式碼寫好，儲存後，再直接用預存程序的名稱呼叫就好</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可傳入參數或回傳多個數值及執行狀態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減少伺服器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用戶端網路流量：呼叫時是呼叫整個程序，如果沒有經過封裝，會是每一條程式分別傳送</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更強的安全性：當透過網路呼叫程序時，僅有執行程序的呼叫是可見的，因此，惡意使用者就無法查看資料表及資料庫物件名稱、內嵌自己的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陳述式或搜尋重要的資料。</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607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615688" cy="2352871"/>
          </a:xfrm>
        </p:spPr>
        <p:txBody>
          <a:bodyPr/>
          <a:lstStyle/>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重複使用程式碼</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維護更簡易：若有地方需要修改，只要修改程序就好。應用程式層會維持獨立，也不需要知道資料庫配置、關聯性或程序間有什麼變更。</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提升效能：第一次編譯程序會執行並建立執行計畫，以利後續的執行中重複使用。 </a:t>
            </a:r>
          </a:p>
        </p:txBody>
      </p:sp>
    </p:spTree>
    <p:extLst>
      <p:ext uri="{BB962C8B-B14F-4D97-AF65-F5344CB8AC3E}">
        <p14:creationId xmlns:p14="http://schemas.microsoft.com/office/powerpoint/2010/main" val="4143338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800" b="1" dirty="0">
                <a:latin typeface="微軟正黑體" panose="020B0604030504040204" pitchFamily="34" charset="-120"/>
                <a:ea typeface="微軟正黑體" panose="020B0604030504040204" pitchFamily="34" charset="-120"/>
              </a:rPr>
              <a:t>Stored Procedure - </a:t>
            </a:r>
            <a:r>
              <a:rPr lang="zh-TW" altLang="en-US" sz="2800" b="1" dirty="0">
                <a:latin typeface="微軟正黑體" panose="020B0604030504040204" pitchFamily="34" charset="-120"/>
                <a:ea typeface="微軟正黑體" panose="020B0604030504040204" pitchFamily="34" charset="-120"/>
              </a:rPr>
              <a:t>組成</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62177" y="4110217"/>
            <a:ext cx="7068573" cy="572700"/>
          </a:xfrm>
        </p:spPr>
        <p:txBody>
          <a:bodyPr/>
          <a:lstStyle/>
          <a:p>
            <a:pPr marL="127000" indent="0">
              <a:lnSpc>
                <a:spcPct val="200000"/>
              </a:lnSpc>
              <a:buNone/>
            </a:pPr>
            <a:r>
              <a:rPr lang="en-US" altLang="zh-TW" b="1" dirty="0">
                <a:solidFill>
                  <a:srgbClr val="9A0000"/>
                </a:solidFill>
                <a:latin typeface="微軟正黑體" panose="020B0604030504040204" pitchFamily="34" charset="-120"/>
                <a:ea typeface="微軟正黑體" panose="020B0604030504040204" pitchFamily="34" charset="-120"/>
              </a:rPr>
              <a:t>exec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預存程序名稱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2'</a:t>
            </a:r>
          </a:p>
        </p:txBody>
      </p:sp>
      <p:pic>
        <p:nvPicPr>
          <p:cNvPr id="1026" name="Picture 2">
            <a:extLst>
              <a:ext uri="{FF2B5EF4-FFF2-40B4-BE49-F238E27FC236}">
                <a16:creationId xmlns:a16="http://schemas.microsoft.com/office/drawing/2014/main" id="{1CF2783E-4AFA-51AD-DB13-0A0958B4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5" y="1450665"/>
            <a:ext cx="5163467" cy="23424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E4F015-93E0-C46B-F013-C6AFFC5A4C60}"/>
              </a:ext>
            </a:extLst>
          </p:cNvPr>
          <p:cNvSpPr/>
          <p:nvPr/>
        </p:nvSpPr>
        <p:spPr>
          <a:xfrm>
            <a:off x="3749048" y="1710780"/>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6" name="矩形 5">
            <a:extLst>
              <a:ext uri="{FF2B5EF4-FFF2-40B4-BE49-F238E27FC236}">
                <a16:creationId xmlns:a16="http://schemas.microsoft.com/office/drawing/2014/main" id="{A25FC595-1190-0A93-2142-9CB19A18B522}"/>
              </a:ext>
            </a:extLst>
          </p:cNvPr>
          <p:cNvSpPr/>
          <p:nvPr/>
        </p:nvSpPr>
        <p:spPr>
          <a:xfrm>
            <a:off x="5914732" y="1369027"/>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預存程序名稱</a:t>
            </a:r>
          </a:p>
        </p:txBody>
      </p:sp>
      <p:sp>
        <p:nvSpPr>
          <p:cNvPr id="7" name="矩形 6">
            <a:extLst>
              <a:ext uri="{FF2B5EF4-FFF2-40B4-BE49-F238E27FC236}">
                <a16:creationId xmlns:a16="http://schemas.microsoft.com/office/drawing/2014/main" id="{6D6C00BB-FE9E-DBEF-869B-6D33C9BB434D}"/>
              </a:ext>
            </a:extLst>
          </p:cNvPr>
          <p:cNvSpPr/>
          <p:nvPr/>
        </p:nvSpPr>
        <p:spPr>
          <a:xfrm>
            <a:off x="3051216" y="2349735"/>
            <a:ext cx="492546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不會回傳 「影響的資料列筆數」，減少網路傳輸量，提升效能</a:t>
            </a:r>
          </a:p>
        </p:txBody>
      </p:sp>
      <p:sp>
        <p:nvSpPr>
          <p:cNvPr id="8" name="矩形 7">
            <a:extLst>
              <a:ext uri="{FF2B5EF4-FFF2-40B4-BE49-F238E27FC236}">
                <a16:creationId xmlns:a16="http://schemas.microsoft.com/office/drawing/2014/main" id="{68BC7A5E-C7D2-EA2C-E8AA-96DA8D6324C1}"/>
              </a:ext>
            </a:extLst>
          </p:cNvPr>
          <p:cNvSpPr/>
          <p:nvPr/>
        </p:nvSpPr>
        <p:spPr>
          <a:xfrm>
            <a:off x="6273388" y="3138229"/>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 </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9" name="矩形 8">
            <a:extLst>
              <a:ext uri="{FF2B5EF4-FFF2-40B4-BE49-F238E27FC236}">
                <a16:creationId xmlns:a16="http://schemas.microsoft.com/office/drawing/2014/main" id="{5EB19C49-EBB1-903E-3293-BA18F3B4949E}"/>
              </a:ext>
            </a:extLst>
          </p:cNvPr>
          <p:cNvSpPr/>
          <p:nvPr/>
        </p:nvSpPr>
        <p:spPr>
          <a:xfrm>
            <a:off x="1201692" y="1473935"/>
            <a:ext cx="631913" cy="134859"/>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878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 修改</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先刪除，再新增。但刪除和重新建立現有的預存程式會移除已明確授與預存程式的許可權</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en-US" altLang="zh-TW" dirty="0">
                <a:solidFill>
                  <a:schemeClr val="tx1"/>
                </a:solidFill>
                <a:latin typeface="微軟正黑體" panose="020B0604030504040204" pitchFamily="34" charset="-120"/>
                <a:ea typeface="微軟正黑體" panose="020B0604030504040204" pitchFamily="34" charset="-120"/>
              </a:rPr>
              <a:t>ALTER</a:t>
            </a:r>
          </a:p>
          <a:p>
            <a:pPr marL="469900" indent="-342900">
              <a:lnSpc>
                <a:spcPct val="200000"/>
              </a:lnSpc>
              <a:buFont typeface="+mj-lt"/>
              <a:buAutoNum type="arabicPeriod"/>
            </a:pPr>
            <a:endParaRPr lang="en-US" altLang="zh-TW" dirty="0">
              <a:solidFill>
                <a:schemeClr val="tx1"/>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9C56506B-7162-4802-6F8A-F31618C5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44" y="2445499"/>
            <a:ext cx="4070111" cy="796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F1AEAF-1D82-3CD7-DF3A-1BBF724AC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944" y="3802281"/>
            <a:ext cx="2977888" cy="86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參數</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a:t>
            </a:r>
            <a:r>
              <a:rPr lang="zh-TW" altLang="en-US" b="1" dirty="0">
                <a:solidFill>
                  <a:schemeClr val="tx1"/>
                </a:solidFill>
                <a:latin typeface="微軟正黑體" panose="020B0604030504040204" pitchFamily="34" charset="-120"/>
                <a:ea typeface="微軟正黑體" panose="020B0604030504040204" pitchFamily="34" charset="-120"/>
              </a:rPr>
              <a:t>整數型別（</a:t>
            </a:r>
            <a:r>
              <a:rPr lang="en-US" altLang="zh-TW" b="1" dirty="0">
                <a:solidFill>
                  <a:schemeClr val="tx1"/>
                </a:solidFill>
                <a:latin typeface="微軟正黑體" panose="020B0604030504040204" pitchFamily="34" charset="-120"/>
                <a:ea typeface="微軟正黑體" panose="020B0604030504040204" pitchFamily="34" charset="-120"/>
              </a:rPr>
              <a:t>int</a:t>
            </a:r>
            <a:r>
              <a:rPr lang="zh-TW" altLang="en-US" b="1"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的資料。</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3212554"/>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965</Words>
  <Application>Microsoft Office PowerPoint</Application>
  <PresentationFormat>如螢幕大小 (16:9)</PresentationFormat>
  <Paragraphs>128</Paragraphs>
  <Slides>29</Slides>
  <Notes>29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29</vt:i4>
      </vt:variant>
    </vt:vector>
  </HeadingPairs>
  <TitlesOfParts>
    <vt:vector size="41" baseType="lpstr">
      <vt:lpstr>微軟正黑體</vt:lpstr>
      <vt:lpstr>Poppins Black</vt:lpstr>
      <vt:lpstr>Poppins ExtraBold</vt:lpstr>
      <vt:lpstr>Arial</vt:lpstr>
      <vt:lpstr>Passion One</vt:lpstr>
      <vt:lpstr>Vazirmatn Black</vt:lpstr>
      <vt:lpstr>Barlow</vt:lpstr>
      <vt:lpstr>Zen Kaku Gothic New</vt:lpstr>
      <vt:lpstr>Poppins</vt:lpstr>
      <vt:lpstr>Wingdings</vt:lpstr>
      <vt:lpstr>Lato</vt:lpstr>
      <vt:lpstr>Federal Law Enforcement Training Center by Slidesgo</vt:lpstr>
      <vt:lpstr>Database2</vt:lpstr>
      <vt:lpstr>01</vt:lpstr>
      <vt:lpstr>Stored Procedure</vt:lpstr>
      <vt:lpstr>What is Stored Procedure?</vt:lpstr>
      <vt:lpstr>Stored Procedure 的好處</vt:lpstr>
      <vt:lpstr>Stored Procedure 的好處</vt:lpstr>
      <vt:lpstr>Stored Procedure - 組成</vt:lpstr>
      <vt:lpstr>Stored Procedure - 修改</vt:lpstr>
      <vt:lpstr>Stored Procedure - 輸出</vt:lpstr>
      <vt:lpstr>Stored Procedure - 輸出</vt:lpstr>
      <vt:lpstr>Stored Procedure - 輸出</vt:lpstr>
      <vt:lpstr>Stored Procedure - 輸出</vt:lpstr>
      <vt:lpstr>Stored Procedure</vt:lpstr>
      <vt:lpstr>User Defined Function</vt:lpstr>
      <vt:lpstr>What is User Defined Function?</vt:lpstr>
      <vt:lpstr>User Defined Function - 組成</vt:lpstr>
      <vt:lpstr>User Defined Function - 類型</vt:lpstr>
      <vt:lpstr>User Defined Function - 純量函式</vt:lpstr>
      <vt:lpstr>User Defined Function - 資料表值函式</vt:lpstr>
      <vt:lpstr>User Defined Function </vt:lpstr>
      <vt:lpstr>Stored Procedure vs User Defined Function</vt:lpstr>
      <vt:lpstr>Stored Procedure vs User Defined Function</vt:lpstr>
      <vt:lpstr>其他常用語法</vt:lpstr>
      <vt:lpstr>動態Query - sp_executesql方法</vt:lpstr>
      <vt:lpstr>動態Query - sp_executesql方法</vt:lpstr>
      <vt:lpstr>CURSOR</vt:lpstr>
      <vt:lpstr>APPLY </vt:lpstr>
      <vt:lpstr>CURSOR vs CROSS APPLY </vt:lpstr>
      <vt:lpstr>課堂練習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Database1</dc:title>
  <cp:lastModifiedBy>育甄 張</cp:lastModifiedBy>
  <cp:revision>24</cp:revision>
  <dcterms:modified xsi:type="dcterms:W3CDTF">2022-08-24T12:30:23Z</dcterms:modified>
</cp:coreProperties>
</file>